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339" r:id="rId3"/>
    <p:sldId id="356" r:id="rId4"/>
    <p:sldId id="256" r:id="rId5"/>
    <p:sldId id="257" r:id="rId6"/>
    <p:sldId id="259" r:id="rId7"/>
    <p:sldId id="285" r:id="rId8"/>
    <p:sldId id="365" r:id="rId9"/>
    <p:sldId id="342" r:id="rId10"/>
    <p:sldId id="358" r:id="rId11"/>
    <p:sldId id="350" r:id="rId12"/>
    <p:sldId id="351" r:id="rId13"/>
    <p:sldId id="352" r:id="rId14"/>
    <p:sldId id="353" r:id="rId15"/>
    <p:sldId id="354" r:id="rId16"/>
    <p:sldId id="364" r:id="rId17"/>
    <p:sldId id="357" r:id="rId18"/>
    <p:sldId id="367" r:id="rId19"/>
    <p:sldId id="366" r:id="rId20"/>
    <p:sldId id="363" r:id="rId21"/>
    <p:sldId id="360" r:id="rId22"/>
    <p:sldId id="361" r:id="rId23"/>
    <p:sldId id="359" r:id="rId24"/>
    <p:sldId id="36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7FF"/>
    <a:srgbClr val="A226F5"/>
    <a:srgbClr val="902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5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E2D9-393C-534E-906A-1E48936CBC4A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E4A5-30FF-AD45-B737-0C1E1BCE2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8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E2D9-393C-534E-906A-1E48936CBC4A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E4A5-30FF-AD45-B737-0C1E1BCE2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E2D9-393C-534E-906A-1E48936CBC4A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E4A5-30FF-AD45-B737-0C1E1BCE2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3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E2D9-393C-534E-906A-1E48936CBC4A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E4A5-30FF-AD45-B737-0C1E1BCE2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4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E2D9-393C-534E-906A-1E48936CBC4A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E4A5-30FF-AD45-B737-0C1E1BCE2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1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E2D9-393C-534E-906A-1E48936CBC4A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E4A5-30FF-AD45-B737-0C1E1BCE2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6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E2D9-393C-534E-906A-1E48936CBC4A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E4A5-30FF-AD45-B737-0C1E1BCE2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7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E2D9-393C-534E-906A-1E48936CBC4A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E4A5-30FF-AD45-B737-0C1E1BCE2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3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E2D9-393C-534E-906A-1E48936CBC4A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E4A5-30FF-AD45-B737-0C1E1BCE2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E2D9-393C-534E-906A-1E48936CBC4A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E4A5-30FF-AD45-B737-0C1E1BCE2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0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E2D9-393C-534E-906A-1E48936CBC4A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E4A5-30FF-AD45-B737-0C1E1BCE2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4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927FF">
                <a:alpha val="77000"/>
              </a:srgbClr>
            </a:gs>
            <a:gs pos="95000">
              <a:srgbClr val="FFFF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E2D9-393C-534E-906A-1E48936CBC4A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0E4A5-30FF-AD45-B737-0C1E1BCE2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0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927FF">
                <a:alpha val="78000"/>
              </a:srgb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7422" y="2880280"/>
            <a:ext cx="5876578" cy="73866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Lake Checkups:  Water Quality Tests</a:t>
            </a:r>
          </a:p>
          <a:p>
            <a:pPr algn="ctr"/>
            <a:r>
              <a:rPr lang="en-US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A Multi-Media Communication Tool</a:t>
            </a:r>
            <a:endParaRPr lang="en-US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6194" y="3758088"/>
            <a:ext cx="405967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b="1" dirty="0" err="1" smtClean="0">
                <a:solidFill>
                  <a:srgbClr val="6600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Zac</a:t>
            </a:r>
            <a:r>
              <a:rPr lang="en-US" b="1" dirty="0" smtClean="0">
                <a:solidFill>
                  <a:srgbClr val="6600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 Martin, Randy Van </a:t>
            </a:r>
            <a:r>
              <a:rPr lang="en-US" b="1" dirty="0" err="1" smtClean="0">
                <a:solidFill>
                  <a:srgbClr val="6600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Matre</a:t>
            </a:r>
            <a:r>
              <a:rPr lang="en-US" b="1" dirty="0" smtClean="0">
                <a:solidFill>
                  <a:srgbClr val="6600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 and</a:t>
            </a:r>
          </a:p>
          <a:p>
            <a:pPr algn="ctr"/>
            <a:r>
              <a:rPr lang="en-US" b="1" dirty="0" smtClean="0">
                <a:solidFill>
                  <a:srgbClr val="6600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Anthony Serianni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5199" y="6010414"/>
            <a:ext cx="30988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1000" b="1" dirty="0" smtClean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Indiana Watershed Leadership Academy</a:t>
            </a:r>
          </a:p>
          <a:p>
            <a:r>
              <a:rPr lang="en-US" sz="1000" b="1" dirty="0" smtClean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Final Project</a:t>
            </a:r>
          </a:p>
          <a:p>
            <a:r>
              <a:rPr lang="en-US" sz="1000" b="1" dirty="0" smtClean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Conference Center – Fort Harrison State Park</a:t>
            </a:r>
          </a:p>
          <a:p>
            <a:r>
              <a:rPr lang="en-US" sz="1000" b="1" dirty="0" smtClean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May 21, 2014</a:t>
            </a:r>
            <a:endParaRPr lang="en-US" sz="1000" b="1" dirty="0">
              <a:solidFill>
                <a:srgbClr val="0000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7" name="Picture 6" descr="NAIP_2012OneMeterNEW copy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2659" cy="3340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21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3733" y="863600"/>
            <a:ext cx="679086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Complementary Multi-Media Approach</a:t>
            </a:r>
            <a:endParaRPr lang="en-US" sz="2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067" y="1947333"/>
            <a:ext cx="7755466" cy="40934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342900" indent="-342900">
              <a:buAutoNum type="arabicPeriod"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Preparation of a Magnet</a:t>
            </a:r>
            <a:r>
              <a:rPr lang="en-US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:  Contains very basic information about lake water testing, and encourages readers to consult the PPA web site for more information.</a:t>
            </a:r>
          </a:p>
          <a:p>
            <a:endParaRPr lang="en-US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  <a:p>
            <a:pPr marL="342900" indent="-342900">
              <a:buAutoNum type="arabicPeriod" startAt="2"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Preparation of a Tri-Fold Pamphlet</a:t>
            </a:r>
            <a:r>
              <a:rPr lang="en-US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:  Contains more detailed information about </a:t>
            </a:r>
            <a:r>
              <a:rPr lang="en-US" sz="200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lake water testing </a:t>
            </a:r>
            <a:r>
              <a:rPr lang="en-US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in a transportable medium, and encourages readers to consult the PPA web site for more information.</a:t>
            </a:r>
          </a:p>
          <a:p>
            <a:endParaRPr lang="en-US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  <a:p>
            <a:pPr marL="342900" indent="-342900">
              <a:buAutoNum type="arabicPeriod" startAt="3"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PPA Web Site</a:t>
            </a:r>
            <a:r>
              <a:rPr lang="en-US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.  Key source of detailed information about lake water testing, other lake stewardship activities, and provides information on how lake residents can become more involved with lake management.</a:t>
            </a:r>
            <a:endParaRPr lang="en-US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855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1" y="566738"/>
            <a:ext cx="5211233" cy="84296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32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Turbidity - </a:t>
            </a:r>
            <a:r>
              <a:rPr lang="en-US" sz="32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Secchi</a:t>
            </a:r>
            <a:r>
              <a:rPr lang="en-US" sz="32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 Disk </a:t>
            </a:r>
            <a:endParaRPr lang="en-US" sz="32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1562100"/>
            <a:ext cx="7645400" cy="2514600"/>
          </a:xfrm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Used to measure water clarity/ turbidity.</a:t>
            </a:r>
          </a:p>
          <a:p>
            <a:pPr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8”-diameter disk, divided into black and white quadrants (limnology investigations).</a:t>
            </a:r>
          </a:p>
          <a:p>
            <a:pPr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Original is 12” and all white for ocean studies.</a:t>
            </a:r>
          </a:p>
          <a:p>
            <a:endParaRPr lang="en-US" dirty="0"/>
          </a:p>
        </p:txBody>
      </p:sp>
      <p:pic>
        <p:nvPicPr>
          <p:cNvPr id="4" name="Picture 3" descr="secchi_disk-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58" y="3894666"/>
            <a:ext cx="3461220" cy="2708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76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1079500"/>
            <a:ext cx="6582833" cy="80486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32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How to Use a </a:t>
            </a:r>
            <a:r>
              <a:rPr lang="en-US" sz="32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Secchi</a:t>
            </a:r>
            <a:r>
              <a:rPr lang="en-US" sz="32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 Disk</a:t>
            </a:r>
            <a:endParaRPr lang="en-US" sz="32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81201"/>
            <a:ext cx="8229600" cy="2895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Shady side of boat between 9 am and 3 pm. Best results are between 10 am and 2 pm.</a:t>
            </a:r>
          </a:p>
          <a:p>
            <a:pPr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Same observer and same manner every time.</a:t>
            </a:r>
          </a:p>
          <a:p>
            <a:pPr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Indiana </a:t>
            </a:r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Clean Lakes Program uses </a:t>
            </a:r>
            <a:r>
              <a:rPr lang="en-US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Secchi</a:t>
            </a: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disks to </a:t>
            </a:r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monitor turbidity in over 80 Indiana </a:t>
            </a: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lakes.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2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500" y="729192"/>
            <a:ext cx="7772400" cy="56620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3200" b="1" i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E. coli </a:t>
            </a:r>
            <a:r>
              <a:rPr lang="en-US" sz="32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(</a:t>
            </a:r>
            <a:r>
              <a:rPr lang="en-US" sz="3200" b="1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Escherichia</a:t>
            </a:r>
            <a:r>
              <a:rPr lang="en-US" sz="32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32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coliform)</a:t>
            </a:r>
            <a:br>
              <a:rPr lang="en-US" sz="32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</a:br>
            <a:endParaRPr lang="en-US" sz="32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500" y="1295400"/>
            <a:ext cx="7406640" cy="2844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484632" indent="-457200">
              <a:buClr>
                <a:srgbClr val="660066"/>
              </a:buClr>
              <a:buSzPct val="70000"/>
              <a:buFont typeface="Wingdings" charset="2"/>
              <a:buChar char="u"/>
            </a:pPr>
            <a:r>
              <a:rPr lang="en-US" sz="320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ontact </a:t>
            </a:r>
            <a:r>
              <a:rPr lang="en-US" sz="320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with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humans</a:t>
            </a:r>
            <a:r>
              <a:rPr lang="en-US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can cause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discomfort </a:t>
            </a:r>
            <a:r>
              <a:rPr lang="en-US" sz="320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or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illness.  </a:t>
            </a:r>
          </a:p>
          <a:p>
            <a:pPr marL="484632" indent="-457200">
              <a:buClr>
                <a:srgbClr val="660066"/>
              </a:buClr>
              <a:buSzPct val="70000"/>
              <a:buFont typeface="Wingdings" charset="2"/>
              <a:buChar char="u"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Lakes </a:t>
            </a:r>
            <a:r>
              <a:rPr lang="en-US" sz="320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containing high levels of bacteria 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are un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safe </a:t>
            </a:r>
            <a:r>
              <a:rPr lang="en-US" sz="320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for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activities </a:t>
            </a:r>
            <a:r>
              <a:rPr lang="en-US" sz="320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that involve significant water contact. </a:t>
            </a:r>
            <a:endParaRPr lang="en-US" sz="3200" dirty="0" smtClean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660066"/>
              </a:buClr>
            </a:pPr>
            <a:endParaRPr lang="en-US" dirty="0"/>
          </a:p>
        </p:txBody>
      </p:sp>
      <p:pic>
        <p:nvPicPr>
          <p:cNvPr id="4" name="Picture 3" descr="Coliscan Plus Easygel 36 h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004" y="4182532"/>
            <a:ext cx="2488974" cy="2497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93733" y="5100078"/>
            <a:ext cx="2121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66"/>
                </a:solidFill>
              </a:rPr>
              <a:t>A </a:t>
            </a:r>
            <a:r>
              <a:rPr lang="en-US" sz="2000" b="1" dirty="0" err="1" smtClean="0">
                <a:solidFill>
                  <a:srgbClr val="660066"/>
                </a:solidFill>
              </a:rPr>
              <a:t>Coliscan</a:t>
            </a:r>
            <a:r>
              <a:rPr lang="en-US" sz="2000" b="1" baseline="30000" dirty="0" err="1" smtClean="0">
                <a:solidFill>
                  <a:srgbClr val="660066"/>
                </a:solidFill>
              </a:rPr>
              <a:t>TM</a:t>
            </a:r>
            <a:r>
              <a:rPr lang="en-US" sz="2000" b="1" dirty="0" smtClean="0">
                <a:solidFill>
                  <a:srgbClr val="660066"/>
                </a:solidFill>
              </a:rPr>
              <a:t> plate</a:t>
            </a:r>
            <a:endParaRPr lang="en-US" sz="20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466" y="914400"/>
            <a:ext cx="6451601" cy="63976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36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Sources of Contamination</a:t>
            </a:r>
            <a:endParaRPr lang="en-US" sz="36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466" y="1905000"/>
            <a:ext cx="6942667" cy="331046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E. coli </a:t>
            </a:r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contamination is commonly caused by pollution from poorly functioning septic systems</a:t>
            </a: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Feces from </a:t>
            </a:r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waterfowl and other wildlife </a:t>
            </a: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can also contribute </a:t>
            </a:r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significant amounts of </a:t>
            </a:r>
            <a:r>
              <a:rPr lang="en-US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E. coli </a:t>
            </a:r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to </a:t>
            </a: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lakes.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44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100" y="592138"/>
            <a:ext cx="3784600" cy="81756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36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What To Do</a:t>
            </a:r>
            <a:endParaRPr lang="en-US" sz="36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466" y="1608667"/>
            <a:ext cx="7264400" cy="422486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state of Indiana </a:t>
            </a: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sets </a:t>
            </a:r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standards to determine whether a lake is impaired by high levels of bacteria.  Simple and convenient tests for measuring </a:t>
            </a:r>
            <a:r>
              <a:rPr lang="en-US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E. coli </a:t>
            </a: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 lake water</a:t>
            </a:r>
            <a:r>
              <a:rPr lang="en-US" i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are available.</a:t>
            </a:r>
          </a:p>
          <a:p>
            <a:pPr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ISDH has a list of certified labs. Purdue Extension has several publications related to water quality, testing, etc. </a:t>
            </a:r>
          </a:p>
        </p:txBody>
      </p:sp>
    </p:spTree>
    <p:extLst>
      <p:ext uri="{BB962C8B-B14F-4D97-AF65-F5344CB8AC3E}">
        <p14:creationId xmlns:p14="http://schemas.microsoft.com/office/powerpoint/2010/main" val="38013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-YSI-ProO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148973"/>
            <a:ext cx="1591733" cy="1591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73977" y="1960839"/>
            <a:ext cx="8483756" cy="43652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342900" indent="-342900">
              <a:lnSpc>
                <a:spcPct val="90000"/>
              </a:lnSpc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Many organisms require oxygen </a:t>
            </a: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to live.</a:t>
            </a:r>
          </a:p>
          <a:p>
            <a:pPr marL="342900" indent="-342900">
              <a:lnSpc>
                <a:spcPct val="90000"/>
              </a:lnSpc>
              <a:buClr>
                <a:srgbClr val="660066"/>
              </a:buClr>
              <a:buSzPct val="75000"/>
              <a:buFont typeface="Wingdings" charset="2"/>
              <a:buChar char="u"/>
            </a:pPr>
            <a:endParaRPr lang="en-US" sz="28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 </a:t>
            </a:r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availability of oxygen </a:t>
            </a: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 lake water determines </a:t>
            </a:r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which organisms can exist and thrive. </a:t>
            </a:r>
            <a:endParaRPr lang="en-US" sz="28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Clr>
                <a:srgbClr val="660066"/>
              </a:buClr>
              <a:buSzPct val="75000"/>
              <a:buFont typeface="Wingdings" charset="2"/>
              <a:buChar char="u"/>
            </a:pPr>
            <a:endParaRPr lang="en-US" sz="28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Graphs of DO or T </a:t>
            </a:r>
            <a:r>
              <a:rPr lang="en-US" sz="2800" i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versus</a:t>
            </a: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lake </a:t>
            </a: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depth </a:t>
            </a:r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can be strong indicators of lake </a:t>
            </a: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health.</a:t>
            </a:r>
          </a:p>
          <a:p>
            <a:pPr marL="342900" indent="-342900">
              <a:lnSpc>
                <a:spcPct val="90000"/>
              </a:lnSpc>
              <a:buClr>
                <a:srgbClr val="660066"/>
              </a:buClr>
              <a:buSzPct val="75000"/>
              <a:buFont typeface="Wingdings" charset="2"/>
              <a:buChar char="u"/>
            </a:pPr>
            <a:endParaRPr lang="en-US" sz="28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DO </a:t>
            </a:r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and T </a:t>
            </a: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are </a:t>
            </a:r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measured </a:t>
            </a: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with </a:t>
            </a:r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 </a:t>
            </a: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scientific meter. </a:t>
            </a:r>
          </a:p>
          <a:p>
            <a:pPr marL="342900" indent="-342900">
              <a:lnSpc>
                <a:spcPct val="90000"/>
              </a:lnSpc>
              <a:buClr>
                <a:srgbClr val="660066"/>
              </a:buClr>
              <a:buSzPct val="75000"/>
              <a:buFont typeface="Wingdings" charset="2"/>
              <a:buChar char="u"/>
            </a:pPr>
            <a:endParaRPr lang="en-US" sz="28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DO values </a:t>
            </a:r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can be used to calculate TSI </a:t>
            </a: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values. </a:t>
            </a:r>
            <a:endParaRPr lang="en-US" sz="28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8266" y="709485"/>
            <a:ext cx="633290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Dissolved Oxygen and Temperature</a:t>
            </a:r>
            <a:endParaRPr lang="en-US" sz="2800" b="1" dirty="0">
              <a:solidFill>
                <a:srgbClr val="0000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9344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0466" y="1769534"/>
            <a:ext cx="51181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Background:  Who is the Audience?  What are the Objectives? (Anthony)</a:t>
            </a:r>
          </a:p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endParaRPr lang="en-US" sz="2400" b="1" dirty="0" smtClean="0">
              <a:solidFill>
                <a:schemeClr val="bg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How Will the Objectives Be Achieved? (Randy)</a:t>
            </a:r>
          </a:p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endParaRPr lang="en-US" sz="2400" b="1" dirty="0" smtClean="0">
              <a:solidFill>
                <a:srgbClr val="008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400" b="1" dirty="0" smtClean="0">
                <a:solidFill>
                  <a:srgbClr val="008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What is the Message? (Randy and </a:t>
            </a:r>
            <a:r>
              <a:rPr lang="en-US" sz="2400" b="1" dirty="0" err="1" smtClean="0">
                <a:solidFill>
                  <a:srgbClr val="008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Zac</a:t>
            </a:r>
            <a:r>
              <a:rPr lang="en-US" sz="2400" b="1" dirty="0" smtClean="0">
                <a:solidFill>
                  <a:srgbClr val="008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endParaRPr lang="en-US" sz="2400" b="1" dirty="0" smtClean="0">
              <a:solidFill>
                <a:srgbClr val="008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400" b="1" dirty="0" smtClean="0">
                <a:solidFill>
                  <a:srgbClr val="008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Summary (</a:t>
            </a:r>
            <a:r>
              <a:rPr lang="en-US" sz="2400" b="1" dirty="0" err="1" smtClean="0">
                <a:solidFill>
                  <a:srgbClr val="008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Zac</a:t>
            </a:r>
            <a:r>
              <a:rPr lang="en-US" sz="2400" b="1" dirty="0" smtClean="0">
                <a:solidFill>
                  <a:srgbClr val="008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en-US" sz="2400" b="1" dirty="0">
              <a:solidFill>
                <a:srgbClr val="008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9333" y="863600"/>
            <a:ext cx="371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Presentation Outline</a:t>
            </a:r>
          </a:p>
        </p:txBody>
      </p:sp>
    </p:spTree>
    <p:extLst>
      <p:ext uri="{BB962C8B-B14F-4D97-AF65-F5344CB8AC3E}">
        <p14:creationId xmlns:p14="http://schemas.microsoft.com/office/powerpoint/2010/main" val="250717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0267" y="1114822"/>
            <a:ext cx="8246535" cy="31085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457200" indent="-457200"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Nitrogen (N</a:t>
            </a: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) </a:t>
            </a:r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and phosphorus (P) </a:t>
            </a: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are</a:t>
            </a:r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required by </a:t>
            </a:r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all living organisms. </a:t>
            </a:r>
            <a:endParaRPr lang="en-US" sz="28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indent="-457200">
              <a:buClr>
                <a:srgbClr val="660066"/>
              </a:buClr>
              <a:buSzPct val="75000"/>
              <a:buFont typeface="Wingdings" charset="2"/>
              <a:buChar char="u"/>
            </a:pPr>
            <a:endParaRPr lang="en-US" sz="28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indent="-457200"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Excessive amounts of N and P can </a:t>
            </a:r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cause the </a:t>
            </a: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explosive </a:t>
            </a:r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growth of certain organisms </a:t>
            </a: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that </a:t>
            </a:r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greatly </a:t>
            </a: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impairs </a:t>
            </a:r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water </a:t>
            </a: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quality.</a:t>
            </a:r>
          </a:p>
          <a:p>
            <a:pPr marL="457200" indent="-457200">
              <a:buClr>
                <a:srgbClr val="660066"/>
              </a:buClr>
              <a:buSzPct val="75000"/>
              <a:buFont typeface="Wingdings" charset="2"/>
              <a:buChar char="u"/>
            </a:pPr>
            <a:endParaRPr lang="en-US" sz="28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0666" y="374247"/>
            <a:ext cx="448144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Nitrogen and Phosphorus</a:t>
            </a:r>
            <a:endParaRPr lang="en-US" sz="2800" b="1" dirty="0">
              <a:solidFill>
                <a:srgbClr val="0000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6" name="Picture 5" descr="eutro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063999"/>
            <a:ext cx="3369733" cy="2331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1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0267" y="1080955"/>
            <a:ext cx="8246535" cy="35394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457200" indent="-457200"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Primary </a:t>
            </a:r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sources of excess N and P </a:t>
            </a: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include agricultural </a:t>
            </a:r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and residential use of </a:t>
            </a: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fertilizers.</a:t>
            </a:r>
          </a:p>
          <a:p>
            <a:pPr marL="457200" indent="-457200">
              <a:buClr>
                <a:srgbClr val="660066"/>
              </a:buClr>
              <a:buSzPct val="75000"/>
              <a:buFont typeface="Wingdings" charset="2"/>
              <a:buChar char="u"/>
            </a:pPr>
            <a:endParaRPr lang="en-US" sz="28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indent="-457200"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 </a:t>
            </a:r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and P concentrations can be </a:t>
            </a: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measured in </a:t>
            </a:r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water with pertinent equipment, and their values </a:t>
            </a: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compared </a:t>
            </a:r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to Indiana state standards to help determine lake health.  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370666" y="374247"/>
            <a:ext cx="448144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Nitrogen and Phosphorus</a:t>
            </a:r>
            <a:endParaRPr lang="en-US" sz="2800" b="1" dirty="0">
              <a:solidFill>
                <a:srgbClr val="0000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3" name="Picture 2" descr="Blue-Green-Alga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306" y="3979333"/>
            <a:ext cx="365760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54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3633" y="1040008"/>
            <a:ext cx="371402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Presentation Outline</a:t>
            </a:r>
            <a:endParaRPr lang="en-US" sz="2800" b="1" dirty="0">
              <a:solidFill>
                <a:srgbClr val="00009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0900" y="1964035"/>
            <a:ext cx="51181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400" b="1" dirty="0" smtClean="0">
                <a:solidFill>
                  <a:srgbClr val="008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Background:   Who is the Audience?  What are the Objectives?</a:t>
            </a:r>
          </a:p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endParaRPr lang="en-US" sz="2400" b="1" dirty="0" smtClean="0">
              <a:solidFill>
                <a:srgbClr val="008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400" b="1" dirty="0" smtClean="0">
                <a:solidFill>
                  <a:srgbClr val="008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How Will the Objectives Be Achieved?</a:t>
            </a:r>
          </a:p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endParaRPr lang="en-US" sz="2400" b="1" dirty="0" smtClean="0">
              <a:solidFill>
                <a:srgbClr val="008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400" b="1" dirty="0" smtClean="0">
                <a:solidFill>
                  <a:srgbClr val="008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What is the Message?</a:t>
            </a:r>
          </a:p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endParaRPr lang="en-US" sz="2400" b="1" dirty="0" smtClean="0">
              <a:solidFill>
                <a:srgbClr val="008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400" b="1" dirty="0" smtClean="0">
                <a:solidFill>
                  <a:srgbClr val="008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Summary</a:t>
            </a:r>
            <a:endParaRPr lang="en-US" sz="2400" b="1" dirty="0">
              <a:solidFill>
                <a:srgbClr val="008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44786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4666" y="2763222"/>
            <a:ext cx="391320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Project End-Products</a:t>
            </a:r>
            <a:endParaRPr lang="en-US" sz="2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691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8360" y="334202"/>
            <a:ext cx="399866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Tri-Fold Pamphlet – Side 1</a:t>
            </a:r>
            <a:endParaRPr lang="en-US" sz="2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pic>
        <p:nvPicPr>
          <p:cNvPr id="4" name="Picture 3" descr="Side1_V2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7" y="1191779"/>
            <a:ext cx="6959600" cy="5062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59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7867" y="361834"/>
            <a:ext cx="399866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Tri-Fold Pamphlet </a:t>
            </a:r>
            <a:r>
              <a:rPr lang="en-US" sz="24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–</a:t>
            </a:r>
            <a:r>
              <a:rPr lang="en-US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 Side 2</a:t>
            </a:r>
            <a:endParaRPr lang="en-US" sz="2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pic>
        <p:nvPicPr>
          <p:cNvPr id="3" name="Picture 2" descr="Side2_V3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36" y="1134533"/>
            <a:ext cx="6773897" cy="5033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19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0133" y="311033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Magnet</a:t>
            </a:r>
            <a:endParaRPr lang="en-US" sz="2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3" y="1282699"/>
            <a:ext cx="7755467" cy="467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1329" y="163436"/>
            <a:ext cx="174877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Summary</a:t>
            </a:r>
            <a:endParaRPr lang="en-US" sz="2800" b="1" dirty="0">
              <a:solidFill>
                <a:srgbClr val="0000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067" y="819289"/>
            <a:ext cx="8263465" cy="60016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342900" indent="-342900"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 tri-fold pamphlet was produced to introduce lake residents to common methods used to test lake water quality.</a:t>
            </a:r>
          </a:p>
          <a:p>
            <a:pPr marL="342900" indent="-342900">
              <a:buClr>
                <a:srgbClr val="660066"/>
              </a:buClr>
              <a:buSzPct val="75000"/>
              <a:buFont typeface="Wingdings" charset="2"/>
              <a:buChar char="u"/>
            </a:pPr>
            <a:endParaRPr lang="en-US" sz="2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 magnet containing abbreviated information from the pamphlet was produced for convenient siting in residents’ homes.</a:t>
            </a:r>
          </a:p>
          <a:p>
            <a:pPr marL="342900" indent="-342900">
              <a:buClr>
                <a:srgbClr val="660066"/>
              </a:buClr>
              <a:buSzPct val="75000"/>
              <a:buFont typeface="Wingdings" charset="2"/>
              <a:buChar char="u"/>
            </a:pPr>
            <a:endParaRPr lang="en-US" sz="2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Links to the PPA website were given in the pamphlet and magnet media to entice lake residents  to use the web site more regularly as a source of information on current lake management projects and practices (</a:t>
            </a:r>
            <a:r>
              <a:rPr lang="en-US" sz="2400" u="sng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work in progress</a:t>
            </a:r>
            <a:r>
              <a:rPr lang="en-US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). </a:t>
            </a:r>
          </a:p>
          <a:p>
            <a:pPr marL="342900" indent="-342900">
              <a:buClr>
                <a:srgbClr val="660066"/>
              </a:buClr>
              <a:buSzPct val="75000"/>
              <a:buFont typeface="Wingdings" charset="2"/>
              <a:buChar char="u"/>
            </a:pPr>
            <a:endParaRPr lang="en-US" sz="2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longer-term expectation is that these </a:t>
            </a:r>
            <a:r>
              <a:rPr lang="en-US" sz="240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communication tools </a:t>
            </a:r>
            <a:r>
              <a:rPr lang="en-US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will educate lake residents and leadership about water </a:t>
            </a:r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q</a:t>
            </a:r>
            <a:r>
              <a:rPr lang="en-US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uality and promote their active involvement in lake management.</a:t>
            </a:r>
            <a:endParaRPr lang="en-US" sz="2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82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0900" y="2032000"/>
            <a:ext cx="51181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400" b="1" dirty="0" smtClean="0">
                <a:solidFill>
                  <a:srgbClr val="008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Background – Who is the Audience?  What are the Objectives? (Anthony)</a:t>
            </a:r>
          </a:p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endParaRPr lang="en-US" sz="2400" b="1" dirty="0" smtClean="0">
              <a:solidFill>
                <a:srgbClr val="008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How Will the Objectives Be Achieved? (Randy)</a:t>
            </a:r>
          </a:p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endParaRPr lang="en-US" sz="2400" b="1" dirty="0" smtClean="0">
              <a:solidFill>
                <a:schemeClr val="bg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What is the Message? (Randy and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Zac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endParaRPr lang="en-US" sz="2400" b="1" dirty="0" smtClean="0">
              <a:solidFill>
                <a:schemeClr val="bg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Summary (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Zac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en-US" sz="2400" b="1" dirty="0">
              <a:solidFill>
                <a:schemeClr val="bg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4666" y="1243743"/>
            <a:ext cx="371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Presentation </a:t>
            </a:r>
            <a:r>
              <a:rPr lang="en-US" sz="2800" b="1" dirty="0" smtClean="0">
                <a:solidFill>
                  <a:srgbClr val="00009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Outline</a:t>
            </a:r>
            <a:endParaRPr lang="en-US" sz="2800" b="1" dirty="0">
              <a:solidFill>
                <a:srgbClr val="00009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779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P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787" y="1790699"/>
            <a:ext cx="4413810" cy="3475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63181" y="523894"/>
            <a:ext cx="7791466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Aerial Photograph of Lake Papakeechie (LP)</a:t>
            </a:r>
          </a:p>
          <a:p>
            <a:pPr algn="ctr"/>
            <a:r>
              <a:rPr lang="en-US" b="1" smtClean="0">
                <a:solidFill>
                  <a:srgbClr val="6600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179 </a:t>
            </a:r>
            <a:r>
              <a:rPr lang="en-US" b="1" dirty="0" smtClean="0">
                <a:solidFill>
                  <a:srgbClr val="6600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acre private (non-sports) lake in Syracuse, Indiana</a:t>
            </a:r>
          </a:p>
          <a:p>
            <a:pPr algn="ctr"/>
            <a:r>
              <a:rPr lang="en-US" b="1" dirty="0" smtClean="0">
                <a:solidFill>
                  <a:srgbClr val="6600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Part of the </a:t>
            </a:r>
            <a:r>
              <a:rPr lang="en-US" b="1" dirty="0" err="1" smtClean="0">
                <a:solidFill>
                  <a:srgbClr val="6600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Wawasee</a:t>
            </a:r>
            <a:r>
              <a:rPr lang="en-US" b="1" dirty="0" smtClean="0">
                <a:solidFill>
                  <a:srgbClr val="6600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 Area Sub-watershed</a:t>
            </a:r>
            <a:endParaRPr lang="en-US" b="1" dirty="0">
              <a:solidFill>
                <a:srgbClr val="66006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82750" y="2241550"/>
            <a:ext cx="12700" cy="673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33557" y="2906068"/>
            <a:ext cx="43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3471" y="5493434"/>
            <a:ext cx="775046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LP is a beautiful relatively natural lake ecosystem on which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to develop,  test and/or validate effective methods of lake stewardship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and preservation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n-US" sz="2000" b="1" dirty="0" smtClean="0">
              <a:solidFill>
                <a:srgbClr val="0000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84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poLakeMap copy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76" y="1253784"/>
            <a:ext cx="6190368" cy="4499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397843" y="206345"/>
            <a:ext cx="669140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Partial Map of the </a:t>
            </a:r>
            <a:r>
              <a:rPr lang="en-US" sz="24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Wawasee</a:t>
            </a:r>
            <a:r>
              <a:rPr lang="en-US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Subwatershed</a:t>
            </a:r>
            <a:endParaRPr lang="en-US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  <a:p>
            <a:pPr algn="ctr"/>
            <a:r>
              <a:rPr lang="en-US" sz="2000" b="1" dirty="0" smtClean="0">
                <a:solidFill>
                  <a:srgbClr val="6600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Areas South of Lake Papakeechie (LP)</a:t>
            </a:r>
            <a:endParaRPr lang="en-US" sz="2000" b="1" dirty="0">
              <a:solidFill>
                <a:srgbClr val="66006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933" y="5994400"/>
            <a:ext cx="892293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b="1" dirty="0" smtClean="0">
                <a:solidFill>
                  <a:srgbClr val="00009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LP is part of a larger watershed; LP impacts, and is impacted by, this watershed.</a:t>
            </a:r>
          </a:p>
          <a:p>
            <a:pPr algn="ctr"/>
            <a:r>
              <a:rPr lang="en-US" b="1" u="sng" dirty="0" smtClean="0">
                <a:solidFill>
                  <a:srgbClr val="00009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Consequence</a:t>
            </a:r>
            <a:r>
              <a:rPr lang="en-US" b="1" dirty="0" smtClean="0">
                <a:solidFill>
                  <a:srgbClr val="00009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:  We need to pay attention not only to LP, but also to its environs.</a:t>
            </a:r>
          </a:p>
        </p:txBody>
      </p:sp>
    </p:spTree>
    <p:extLst>
      <p:ext uri="{BB962C8B-B14F-4D97-AF65-F5344CB8AC3E}">
        <p14:creationId xmlns:p14="http://schemas.microsoft.com/office/powerpoint/2010/main" val="38239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st_sit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19007"/>
            <a:ext cx="6007100" cy="4822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317065" y="478367"/>
            <a:ext cx="668821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b="1" dirty="0" smtClean="0">
                <a:solidFill>
                  <a:srgbClr val="00009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Partitioning of LP into Fifty (50) GPS-Defined Test Sites</a:t>
            </a:r>
          </a:p>
          <a:p>
            <a:pPr algn="ctr"/>
            <a:r>
              <a:rPr lang="en-US" b="1" dirty="0" smtClean="0">
                <a:solidFill>
                  <a:srgbClr val="6600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Distributed in Four (4) Regions – Summer 2013</a:t>
            </a:r>
            <a:endParaRPr lang="en-US" b="1" dirty="0">
              <a:solidFill>
                <a:srgbClr val="66006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6286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0397" y="1219200"/>
            <a:ext cx="471655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Current Water Testing on LP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067" y="2082800"/>
            <a:ext cx="5814412" cy="304698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342900" indent="-342900">
              <a:buClr>
                <a:srgbClr val="000090"/>
              </a:buClr>
              <a:buSzPct val="73000"/>
              <a:buFont typeface="Wingdings" charset="2"/>
              <a:buChar char="u"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Turbidity (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Secchi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disk)</a:t>
            </a:r>
          </a:p>
          <a:p>
            <a:pPr marL="342900" indent="-342900">
              <a:buClr>
                <a:srgbClr val="000090"/>
              </a:buClr>
              <a:buSzPct val="73000"/>
              <a:buFont typeface="Wingdings" charset="2"/>
              <a:buChar char="u"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Dissolved oxygen (DO)</a:t>
            </a:r>
          </a:p>
          <a:p>
            <a:pPr marL="342900" indent="-342900">
              <a:buClr>
                <a:srgbClr val="000090"/>
              </a:buClr>
              <a:buSzPct val="73000"/>
              <a:buFont typeface="Wingdings" charset="2"/>
              <a:buChar char="u"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Temperature</a:t>
            </a:r>
          </a:p>
          <a:p>
            <a:pPr marL="342900" indent="-342900">
              <a:buClr>
                <a:srgbClr val="000090"/>
              </a:buClr>
              <a:buSzPct val="73000"/>
              <a:buFont typeface="Wingdings" charset="2"/>
              <a:buChar char="u"/>
            </a:pPr>
            <a:r>
              <a:rPr lang="en-US" sz="2400" b="1" i="1" dirty="0" smtClean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E. coli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levels</a:t>
            </a:r>
          </a:p>
          <a:p>
            <a:pPr marL="342900" indent="-342900">
              <a:buClr>
                <a:srgbClr val="000090"/>
              </a:buClr>
              <a:buSzPct val="73000"/>
              <a:buFont typeface="Wingdings" charset="2"/>
              <a:buChar char="u"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Dissolved nitrogen (as nitrate)</a:t>
            </a:r>
          </a:p>
          <a:p>
            <a:pPr marL="342900" indent="-342900">
              <a:buClr>
                <a:srgbClr val="000090"/>
              </a:buClr>
              <a:buSzPct val="73000"/>
              <a:buFont typeface="Wingdings" charset="2"/>
              <a:buChar char="u"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Dissolved phosphorus (as inorganic PO</a:t>
            </a:r>
            <a:r>
              <a:rPr lang="en-US" sz="2400" b="1" baseline="-25000" dirty="0" smtClean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r>
              <a:rPr lang="en-US" sz="2400" b="1" baseline="30000" dirty="0" smtClean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-3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en-US" sz="2400" b="1" dirty="0">
              <a:solidFill>
                <a:srgbClr val="0000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buClr>
                <a:srgbClr val="000090"/>
              </a:buClr>
              <a:buSzPct val="73000"/>
              <a:buFont typeface="Wingdings" charset="2"/>
              <a:buChar char="u"/>
            </a:pPr>
            <a:r>
              <a:rPr lang="en-US" sz="2400" b="1" dirty="0" smtClean="0">
                <a:solidFill>
                  <a:srgbClr val="8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Acidity (pH)</a:t>
            </a:r>
          </a:p>
          <a:p>
            <a:pPr marL="342900" indent="-342900">
              <a:buClr>
                <a:srgbClr val="000090"/>
              </a:buClr>
              <a:buSzPct val="73000"/>
              <a:buFont typeface="Wingdings" charset="2"/>
              <a:buChar char="u"/>
            </a:pPr>
            <a:r>
              <a:rPr lang="en-US" sz="2400" b="1" dirty="0" smtClean="0">
                <a:solidFill>
                  <a:srgbClr val="8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Chlorophyll a</a:t>
            </a:r>
            <a:endParaRPr lang="en-US" sz="2400" b="1" dirty="0">
              <a:solidFill>
                <a:srgbClr val="8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58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4326" y="650207"/>
            <a:ext cx="7607070" cy="120032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2400" b="1" dirty="0" smtClean="0">
                <a:solidFill>
                  <a:srgbClr val="6600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Project Audience:</a:t>
            </a:r>
            <a:r>
              <a:rPr lang="en-US" sz="2400" b="1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Residents on Lake Papakeechie;</a:t>
            </a:r>
          </a:p>
          <a:p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	</a:t>
            </a:r>
            <a:r>
              <a:rPr lang="en-US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				Leadership of the Papakeechie</a:t>
            </a:r>
          </a:p>
          <a:p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	</a:t>
            </a:r>
            <a:r>
              <a:rPr lang="en-US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				Protective</a:t>
            </a:r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 </a:t>
            </a:r>
            <a:r>
              <a:rPr lang="en-US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Association (PPA)</a:t>
            </a:r>
            <a:endParaRPr lang="en-US" sz="2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0591" y="2287601"/>
            <a:ext cx="7249007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2400" b="1" dirty="0" smtClean="0">
                <a:solidFill>
                  <a:srgbClr val="6600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Project Objectives:</a:t>
            </a:r>
          </a:p>
          <a:p>
            <a:endParaRPr lang="en-US" sz="2400" b="1" dirty="0" smtClean="0">
              <a:solidFill>
                <a:srgbClr val="66006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  <a:p>
            <a:pPr marL="342900" indent="-342900">
              <a:buClr>
                <a:srgbClr val="0000FF"/>
              </a:buClr>
              <a:buSzPct val="75000"/>
              <a:buFont typeface="Wingdings" charset="2"/>
              <a:buChar char="u"/>
            </a:pPr>
            <a:r>
              <a:rPr lang="en-US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To educate and inform lake residents and leadership about modern chemical and biological methods to assess the quality of lake water;</a:t>
            </a:r>
          </a:p>
          <a:p>
            <a:pPr marL="342900" indent="-342900">
              <a:buClr>
                <a:srgbClr val="0000FF"/>
              </a:buClr>
              <a:buSzPct val="75000"/>
              <a:buFont typeface="Wingdings" charset="2"/>
              <a:buChar char="u"/>
            </a:pPr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T</a:t>
            </a:r>
            <a:r>
              <a:rPr lang="en-US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o motivate lake residents</a:t>
            </a:r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 </a:t>
            </a:r>
            <a:r>
              <a:rPr lang="en-US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to become personally involved in the work of </a:t>
            </a:r>
            <a:r>
              <a:rPr lang="en-US" sz="2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LaPSI</a:t>
            </a:r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 </a:t>
            </a:r>
            <a:r>
              <a:rPr lang="en-US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(Lake Papakeechie Sustainability Initiative);</a:t>
            </a:r>
          </a:p>
          <a:p>
            <a:pPr marL="342900" indent="-342900">
              <a:buClr>
                <a:srgbClr val="0000FF"/>
              </a:buClr>
              <a:buSzPct val="75000"/>
              <a:buFont typeface="Wingdings" charset="2"/>
              <a:buChar char="u"/>
            </a:pPr>
            <a:r>
              <a:rPr lang="en-US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To recruit and train citizen-scientists</a:t>
            </a:r>
            <a:endParaRPr lang="en-US" sz="2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745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0900" y="1981200"/>
            <a:ext cx="51181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Background:  Who is the Audience?  What are the Objectives? (Anthony)</a:t>
            </a:r>
          </a:p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endParaRPr lang="en-US" sz="2400" b="1" dirty="0" smtClean="0">
              <a:solidFill>
                <a:srgbClr val="008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400" b="1" dirty="0" smtClean="0">
                <a:solidFill>
                  <a:srgbClr val="008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How Will the Objectives Be Achieved? (Randy)</a:t>
            </a:r>
          </a:p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endParaRPr lang="en-US" sz="2400" b="1" dirty="0" smtClean="0">
              <a:solidFill>
                <a:srgbClr val="008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400" b="1" dirty="0" smtClean="0">
                <a:solidFill>
                  <a:srgbClr val="008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What is the Message? (Randy and </a:t>
            </a:r>
            <a:r>
              <a:rPr lang="en-US" sz="2400" b="1" dirty="0" err="1" smtClean="0">
                <a:solidFill>
                  <a:srgbClr val="008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Zac</a:t>
            </a:r>
            <a:r>
              <a:rPr lang="en-US" sz="2400" b="1" dirty="0" smtClean="0">
                <a:solidFill>
                  <a:srgbClr val="008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endParaRPr lang="en-US" sz="2400" b="1" dirty="0" smtClean="0">
              <a:solidFill>
                <a:schemeClr val="bg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Clr>
                <a:srgbClr val="660066"/>
              </a:buClr>
              <a:buSzPct val="75000"/>
              <a:buFont typeface="Wingdings" charset="2"/>
              <a:buChar char="u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Summary (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Zac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en-US" sz="2400" b="1" dirty="0">
              <a:solidFill>
                <a:schemeClr val="bg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5467" y="1080588"/>
            <a:ext cx="3928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Presentation </a:t>
            </a:r>
            <a:r>
              <a:rPr lang="en-US" sz="2800" b="1" dirty="0" smtClean="0">
                <a:solidFill>
                  <a:srgbClr val="00009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Outline</a:t>
            </a:r>
            <a:endParaRPr lang="en-US" sz="2800" b="1" dirty="0">
              <a:solidFill>
                <a:srgbClr val="00009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6484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983</Words>
  <Application>Microsoft Office PowerPoint</Application>
  <PresentationFormat>On-screen Show (4:3)</PresentationFormat>
  <Paragraphs>124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Turbidity - Secchi Disk </vt:lpstr>
      <vt:lpstr>How to Use a Secchi Disk</vt:lpstr>
      <vt:lpstr>E. coli (Escherichia coliform) </vt:lpstr>
      <vt:lpstr>Sources of Contamination</vt:lpstr>
      <vt:lpstr>What To 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Serianni</dc:creator>
  <cp:lastModifiedBy>Esman, Laura A</cp:lastModifiedBy>
  <cp:revision>190</cp:revision>
  <dcterms:created xsi:type="dcterms:W3CDTF">2014-04-07T21:46:29Z</dcterms:created>
  <dcterms:modified xsi:type="dcterms:W3CDTF">2014-05-14T18:58:15Z</dcterms:modified>
</cp:coreProperties>
</file>